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80" r:id="rId4"/>
    <p:sldId id="279" r:id="rId5"/>
    <p:sldId id="269" r:id="rId6"/>
    <p:sldId id="282" r:id="rId7"/>
    <p:sldId id="281" r:id="rId8"/>
    <p:sldId id="283" r:id="rId9"/>
    <p:sldId id="270" r:id="rId10"/>
    <p:sldId id="258" r:id="rId11"/>
    <p:sldId id="284" r:id="rId12"/>
    <p:sldId id="267" r:id="rId13"/>
    <p:sldId id="285" r:id="rId14"/>
    <p:sldId id="286" r:id="rId15"/>
    <p:sldId id="268" r:id="rId16"/>
    <p:sldId id="271" r:id="rId17"/>
    <p:sldId id="272" r:id="rId18"/>
    <p:sldId id="273" r:id="rId19"/>
    <p:sldId id="274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75" r:id="rId29"/>
    <p:sldId id="276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64"/>
    <p:restoredTop sz="94679"/>
  </p:normalViewPr>
  <p:slideViewPr>
    <p:cSldViewPr snapToGrid="0" snapToObjects="1">
      <p:cViewPr varScale="1">
        <p:scale>
          <a:sx n="127" d="100"/>
          <a:sy n="127" d="100"/>
        </p:scale>
        <p:origin x="14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7/1/18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D8AC05B1-2526-7C44-8A74-66C916069F4A}" type="datetime1">
              <a:rPr lang="en-US" smtClean="0"/>
              <a:t>7/1/18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C0E5C021-D243-504D-84B8-D45D829E8B6B}" type="datetime1">
              <a:rPr lang="en-US" smtClean="0"/>
              <a:t>7/1/18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B6F93F85-28A1-8344-9763-EF19E19F9128}" type="datetime1">
              <a:rPr lang="en-US" smtClean="0"/>
              <a:t>7/1/18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2B5E9FB-9AD4-754B-A772-6D3733DD5BAC}" type="datetime1">
              <a:rPr lang="en-US" smtClean="0"/>
              <a:t>7/1/18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140DF9E-9222-EE48-A64D-28DE5FAE4784}" type="datetime1">
              <a:rPr lang="en-US" smtClean="0"/>
              <a:t>7/1/18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61490FA-57A5-0041-9FDC-ACD83A9AA0E7}" type="datetime1">
              <a:rPr lang="en-US" smtClean="0"/>
              <a:t>7/1/18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7E8290BC-2F66-E549-BF33-0BE20A5801B5}" type="datetime1">
              <a:rPr lang="en-US" smtClean="0"/>
              <a:t>7/1/18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BC728CC-7587-8545-9431-C9A8BB34EC62}" type="datetime1">
              <a:rPr lang="en-US" smtClean="0"/>
              <a:t>7/1/18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9A66CD15-5422-0542-9CE8-BC312846333A}" type="datetime1">
              <a:rPr lang="en-US" smtClean="0"/>
              <a:t>7/1/18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2A2384D1-AE54-4D4A-B83F-6EAD03BEB987}" type="datetime1">
              <a:rPr lang="en-US" smtClean="0"/>
              <a:t>7/1/18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opendatahandbook.org/glossary/en/terms/open-data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opendatahandbook.org/glossary/en/terms/open-data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Geovisual Framework with NIBRS/Open Data for Novice Users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787567"/>
            <a:ext cx="6858000" cy="1857859"/>
          </a:xfrm>
        </p:spPr>
        <p:txBody>
          <a:bodyPr>
            <a:normAutofit/>
          </a:bodyPr>
          <a:lstStyle/>
          <a:p>
            <a:r>
              <a:rPr lang="en-US" dirty="0"/>
              <a:t>Michael Crowder</a:t>
            </a:r>
          </a:p>
          <a:p>
            <a:r>
              <a:rPr lang="en-US" dirty="0"/>
              <a:t>Lauren </a:t>
            </a:r>
            <a:r>
              <a:rPr lang="en-US" dirty="0" err="1"/>
              <a:t>Darr</a:t>
            </a:r>
            <a:endParaRPr lang="en-US" dirty="0"/>
          </a:p>
          <a:p>
            <a:r>
              <a:rPr lang="en-US" dirty="0"/>
              <a:t>Gerardo Garza</a:t>
            </a:r>
          </a:p>
          <a:p>
            <a:r>
              <a:rPr lang="en-US" dirty="0"/>
              <a:t>Brent Allan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  <a:p>
            <a:pPr lvl="1"/>
            <a:r>
              <a:rPr lang="en-US" dirty="0"/>
              <a:t>City of Dallas Open Data Portal</a:t>
            </a:r>
          </a:p>
          <a:p>
            <a:pPr lvl="2"/>
            <a:r>
              <a:rPr lang="en-US" dirty="0"/>
              <a:t>Police Incident Data</a:t>
            </a:r>
          </a:p>
          <a:p>
            <a:pPr lvl="3"/>
            <a:r>
              <a:rPr lang="en-US" dirty="0"/>
              <a:t>386K Rows</a:t>
            </a:r>
          </a:p>
          <a:p>
            <a:pPr lvl="3"/>
            <a:r>
              <a:rPr lang="en-US" dirty="0"/>
              <a:t>103 Columns</a:t>
            </a:r>
          </a:p>
          <a:p>
            <a:pPr lvl="3"/>
            <a:r>
              <a:rPr lang="en-US" dirty="0"/>
              <a:t>2015 - 2018</a:t>
            </a:r>
          </a:p>
          <a:p>
            <a:pPr lvl="1"/>
            <a:r>
              <a:rPr lang="en-US" dirty="0"/>
              <a:t>Our mapping focuses on burglaries</a:t>
            </a:r>
          </a:p>
          <a:p>
            <a:pPr lvl="2"/>
            <a:r>
              <a:rPr lang="en-US" dirty="0"/>
              <a:t>Ability to segment</a:t>
            </a:r>
          </a:p>
          <a:p>
            <a:pPr lvl="2"/>
            <a:r>
              <a:rPr lang="en-US" dirty="0"/>
              <a:t>Not an overwhelming number like breaking into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  <a:p>
            <a:pPr lvl="1"/>
            <a:r>
              <a:rPr lang="en-US" dirty="0"/>
              <a:t>City of Dallas Open Data Portal</a:t>
            </a:r>
          </a:p>
          <a:p>
            <a:pPr lvl="2"/>
            <a:r>
              <a:rPr lang="en-US" dirty="0"/>
              <a:t>Police Incident Data</a:t>
            </a:r>
          </a:p>
          <a:p>
            <a:pPr lvl="3"/>
            <a:r>
              <a:rPr lang="en-US" dirty="0"/>
              <a:t>386K Rows</a:t>
            </a:r>
          </a:p>
          <a:p>
            <a:pPr lvl="3"/>
            <a:r>
              <a:rPr lang="en-US" dirty="0"/>
              <a:t>103 Columns</a:t>
            </a:r>
          </a:p>
          <a:p>
            <a:pPr lvl="3"/>
            <a:r>
              <a:rPr lang="en-US" dirty="0"/>
              <a:t>2015 - 2018</a:t>
            </a:r>
          </a:p>
          <a:p>
            <a:pPr lvl="1"/>
            <a:r>
              <a:rPr lang="en-US" dirty="0"/>
              <a:t>Our mapping focuses on burglaries</a:t>
            </a:r>
          </a:p>
          <a:p>
            <a:pPr lvl="2"/>
            <a:r>
              <a:rPr lang="en-US" dirty="0"/>
              <a:t>Ability to segment</a:t>
            </a:r>
          </a:p>
          <a:p>
            <a:pPr lvl="2"/>
            <a:r>
              <a:rPr lang="en-US" dirty="0"/>
              <a:t>Not an overwhelming number like breaking into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99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Mapping handled through open-source products</a:t>
            </a:r>
          </a:p>
          <a:p>
            <a:pPr lvl="1"/>
            <a:r>
              <a:rPr lang="en-US" dirty="0"/>
              <a:t>R</a:t>
            </a:r>
          </a:p>
          <a:p>
            <a:pPr lvl="1"/>
            <a:r>
              <a:rPr lang="en-US" dirty="0"/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2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Mapping handled through open-source products</a:t>
            </a:r>
          </a:p>
          <a:p>
            <a:pPr lvl="1"/>
            <a:r>
              <a:rPr lang="en-US" dirty="0"/>
              <a:t>R</a:t>
            </a:r>
          </a:p>
          <a:p>
            <a:pPr lvl="1"/>
            <a:r>
              <a:rPr lang="en-US" dirty="0"/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55842B-E0C4-8F4C-9E5D-8DD9FAC32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001294"/>
            <a:ext cx="2600742" cy="2011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A84060-1AE3-044F-8EA5-4D2835531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371" y="4585328"/>
            <a:ext cx="38100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12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Mapping handled through open-source products</a:t>
            </a:r>
          </a:p>
          <a:p>
            <a:pPr lvl="1"/>
            <a:r>
              <a:rPr lang="en-US" dirty="0"/>
              <a:t>R</a:t>
            </a:r>
          </a:p>
          <a:p>
            <a:pPr lvl="1"/>
            <a:r>
              <a:rPr lang="en-US" dirty="0"/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D74148-9CE9-D644-89C8-2DC4278A2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37"/>
          <a:stretch/>
        </p:blipFill>
        <p:spPr>
          <a:xfrm>
            <a:off x="1002009" y="3765187"/>
            <a:ext cx="7139982" cy="231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637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Hacking the Slide Format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Hacking the slide format is allowed</a:t>
            </a:r>
          </a:p>
          <a:p>
            <a:r>
              <a:rPr lang="en-US" dirty="0"/>
              <a:t>However, </a:t>
            </a:r>
          </a:p>
          <a:p>
            <a:pPr lvl="1"/>
            <a:r>
              <a:rPr lang="en-US" dirty="0"/>
              <a:t>The total number of slides </a:t>
            </a:r>
          </a:p>
          <a:p>
            <a:pPr lvl="2"/>
            <a:r>
              <a:rPr lang="en-US" dirty="0"/>
              <a:t>must be 21</a:t>
            </a:r>
          </a:p>
          <a:p>
            <a:pPr lvl="1"/>
            <a:r>
              <a:rPr lang="en-US" dirty="0"/>
              <a:t>The slides must transition automatically every 15 seconds</a:t>
            </a:r>
          </a:p>
          <a:p>
            <a:pPr lvl="1"/>
            <a:r>
              <a:rPr lang="en-US" dirty="0"/>
              <a:t>The aspect must be the standard format (not 16:9)</a:t>
            </a:r>
          </a:p>
          <a:p>
            <a:pPr lvl="1"/>
            <a:r>
              <a:rPr lang="en-US" dirty="0"/>
              <a:t>The footer information must be present and in the same position as this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84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2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0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3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52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open data really open?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81911C-6B2A-C045-887B-0FDEEBC13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7B423B3-5C17-3B40-AF31-83EC294EC3AE}"/>
              </a:ext>
            </a:extLst>
          </p:cNvPr>
          <p:cNvSpPr txBox="1">
            <a:spLocks/>
          </p:cNvSpPr>
          <p:nvPr/>
        </p:nvSpPr>
        <p:spPr>
          <a:xfrm>
            <a:off x="628650" y="1815577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Open data should mean that data is open and available</a:t>
            </a:r>
          </a:p>
          <a:p>
            <a:pPr lvl="1"/>
            <a:r>
              <a:rPr lang="en-US" dirty="0"/>
              <a:t>While data is available is it really open to the public?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44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42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5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48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Fade to black after 15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25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open data really open?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15577"/>
            <a:ext cx="78867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Open data should mean that data is open and available</a:t>
            </a:r>
          </a:p>
          <a:p>
            <a:pPr lvl="1"/>
            <a:r>
              <a:rPr lang="en-US" dirty="0"/>
              <a:t>While data is available is it really open to the public?</a:t>
            </a:r>
          </a:p>
          <a:p>
            <a:r>
              <a:rPr lang="en-US" dirty="0"/>
              <a:t>Is open data really open at all?</a:t>
            </a:r>
          </a:p>
          <a:p>
            <a:pPr lvl="1"/>
            <a:r>
              <a:rPr lang="en-US" dirty="0"/>
              <a:t>Yes and no</a:t>
            </a:r>
          </a:p>
          <a:p>
            <a:r>
              <a:rPr lang="en-US" dirty="0"/>
              <a:t>Does the public know what or how to use</a:t>
            </a:r>
          </a:p>
          <a:p>
            <a:pPr lvl="1"/>
            <a:r>
              <a:rPr lang="en-US" dirty="0"/>
              <a:t>Comma-separated values (.csv)</a:t>
            </a:r>
          </a:p>
          <a:p>
            <a:pPr lvl="1"/>
            <a:r>
              <a:rPr lang="en-US" dirty="0"/>
              <a:t>JavaScript Object Notation (JSON)</a:t>
            </a:r>
          </a:p>
          <a:p>
            <a:pPr lvl="1"/>
            <a:r>
              <a:rPr lang="en-US" dirty="0"/>
              <a:t>Application Programming Interface (API)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5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open data really open?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solving it today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077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phase motivation</a:t>
            </a:r>
          </a:p>
          <a:p>
            <a:pPr lvl="1"/>
            <a:r>
              <a:rPr lang="en-US" dirty="0"/>
              <a:t>Open Data – data that is freely available for use and redistribution by anyone for any purpose. </a:t>
            </a:r>
            <a:r>
              <a:rPr lang="en-US" dirty="0">
                <a:hlinkClick r:id="rId2"/>
              </a:rPr>
              <a:t>http://opendatahandbook.org/glossary/en/terms/open-data/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71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phase motivation</a:t>
            </a:r>
          </a:p>
          <a:p>
            <a:pPr lvl="1"/>
            <a:r>
              <a:rPr lang="en-US" dirty="0"/>
              <a:t>Open Data – data that is freely available for use and redistribution by anyone for any purpose. </a:t>
            </a:r>
            <a:r>
              <a:rPr lang="en-US" dirty="0">
                <a:hlinkClick r:id="rId2"/>
              </a:rPr>
              <a:t>http://opendatahandbook.org/glossary/en/terms/open-data/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39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phase motivation</a:t>
            </a:r>
          </a:p>
          <a:p>
            <a:pPr lvl="1"/>
            <a:r>
              <a:rPr lang="en-US" dirty="0"/>
              <a:t>National Incident-Based Reporting System (NIBRS)</a:t>
            </a:r>
          </a:p>
          <a:p>
            <a:pPr lvl="2"/>
            <a:r>
              <a:rPr lang="en-US" dirty="0"/>
              <a:t>New crime reporting standard starting in 2021</a:t>
            </a:r>
          </a:p>
          <a:p>
            <a:pPr lvl="2"/>
            <a:r>
              <a:rPr lang="en-US" dirty="0"/>
              <a:t>Allows up to 10 offenses per incident</a:t>
            </a:r>
          </a:p>
          <a:p>
            <a:pPr lvl="2"/>
            <a:r>
              <a:rPr lang="en-US" dirty="0"/>
              <a:t>Higher level detail on less serious crimes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09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behind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phase motivation</a:t>
            </a:r>
          </a:p>
          <a:p>
            <a:pPr lvl="1"/>
            <a:r>
              <a:rPr lang="en-US" dirty="0"/>
              <a:t>National Incident-Based Reporting System (NIBRS)</a:t>
            </a:r>
          </a:p>
          <a:p>
            <a:pPr lvl="2"/>
            <a:r>
              <a:rPr lang="en-US" dirty="0"/>
              <a:t>New crime reporting standard starting in 2021</a:t>
            </a:r>
          </a:p>
          <a:p>
            <a:pPr lvl="2"/>
            <a:r>
              <a:rPr lang="en-US" dirty="0"/>
              <a:t>Allows up to 10 offenses per incident</a:t>
            </a:r>
          </a:p>
          <a:p>
            <a:pPr lvl="2"/>
            <a:r>
              <a:rPr lang="en-US" dirty="0"/>
              <a:t>Higher level detail on less serious crimes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546A42-5ACD-204C-95C8-777BADA96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482" y="4562022"/>
            <a:ext cx="4225868" cy="15044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ECFA74-B871-5A4D-853E-5E55AA849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4336257"/>
            <a:ext cx="1905000" cy="1930400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67C07659-0BB1-0D4B-A904-E5B801F9CA10}"/>
              </a:ext>
            </a:extLst>
          </p:cNvPr>
          <p:cNvSpPr/>
          <p:nvPr/>
        </p:nvSpPr>
        <p:spPr>
          <a:xfrm>
            <a:off x="2703157" y="5044273"/>
            <a:ext cx="1416818" cy="6832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22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behind our 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Currently, no standards exist for geovisual framework to display criminal activity on digital maps.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C0E463-502A-DF42-AB3A-C6BAB9C0F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67" y="3504613"/>
            <a:ext cx="2889005" cy="22482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3265DC-BCAD-9647-AB3E-2B1F163924A7}"/>
              </a:ext>
            </a:extLst>
          </p:cNvPr>
          <p:cNvSpPr txBox="1"/>
          <p:nvPr/>
        </p:nvSpPr>
        <p:spPr>
          <a:xfrm>
            <a:off x="216667" y="5752888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www.crimemapping.com</a:t>
            </a:r>
            <a:r>
              <a:rPr lang="en-US" sz="1000" dirty="0"/>
              <a:t>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88A4DD-A709-D646-BDDB-80986C473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8737" y="3504613"/>
            <a:ext cx="2668392" cy="22742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900137-0BD0-2445-A0E7-FE2877BA9E1F}"/>
              </a:ext>
            </a:extLst>
          </p:cNvPr>
          <p:cNvSpPr txBox="1"/>
          <p:nvPr/>
        </p:nvSpPr>
        <p:spPr>
          <a:xfrm>
            <a:off x="3208737" y="5784599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www.crimereports.com</a:t>
            </a:r>
            <a:endParaRPr lang="en-US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C231D0-5086-6D4E-B7DE-B21EEB030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194" y="3504614"/>
            <a:ext cx="2947139" cy="22810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3BC96F-5F8C-DB4F-A68F-05E1E7D3C645}"/>
              </a:ext>
            </a:extLst>
          </p:cNvPr>
          <p:cNvSpPr txBox="1"/>
          <p:nvPr/>
        </p:nvSpPr>
        <p:spPr>
          <a:xfrm>
            <a:off x="5980194" y="5785662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https:www.cityofirving.org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531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3934</TotalTime>
  <Words>514</Words>
  <Application>Microsoft Macintosh PowerPoint</Application>
  <PresentationFormat>On-screen Show (4:3)</PresentationFormat>
  <Paragraphs>114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ＭＳ Ｐゴシック</vt:lpstr>
      <vt:lpstr>Arial</vt:lpstr>
      <vt:lpstr>Calibri</vt:lpstr>
      <vt:lpstr>Calibri Light</vt:lpstr>
      <vt:lpstr>Office Theme</vt:lpstr>
      <vt:lpstr>Geovisual Framework with NIBRS/Open Data for Novice Users </vt:lpstr>
      <vt:lpstr>Is open data really open?</vt:lpstr>
      <vt:lpstr>Is open data really open?</vt:lpstr>
      <vt:lpstr>Is open data really open?</vt:lpstr>
      <vt:lpstr>Motivation behind Geovisual Framework</vt:lpstr>
      <vt:lpstr>Motivation behind Geovisual Framework</vt:lpstr>
      <vt:lpstr>Motivation behind Geovisual Framework</vt:lpstr>
      <vt:lpstr>Motivation behind Geovisual Framework</vt:lpstr>
      <vt:lpstr>Motivation behind our Geovisual Framework</vt:lpstr>
      <vt:lpstr>Data Source</vt:lpstr>
      <vt:lpstr>Data Source</vt:lpstr>
      <vt:lpstr>Map Making</vt:lpstr>
      <vt:lpstr>Map Making</vt:lpstr>
      <vt:lpstr>Map Making</vt:lpstr>
      <vt:lpstr>Hacking the Slide Format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Last Slide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Engels</dc:creator>
  <cp:lastModifiedBy>Crowder, Michael</cp:lastModifiedBy>
  <cp:revision>28</cp:revision>
  <dcterms:created xsi:type="dcterms:W3CDTF">2017-03-18T16:30:52Z</dcterms:created>
  <dcterms:modified xsi:type="dcterms:W3CDTF">2018-07-03T22:25:25Z</dcterms:modified>
</cp:coreProperties>
</file>

<file path=docProps/thumbnail.jpeg>
</file>